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7" r:id="rId4"/>
    <p:sldId id="266" r:id="rId5"/>
    <p:sldId id="265" r:id="rId6"/>
    <p:sldId id="264" r:id="rId7"/>
    <p:sldId id="263" r:id="rId8"/>
    <p:sldId id="269" r:id="rId9"/>
    <p:sldId id="262" r:id="rId10"/>
    <p:sldId id="268" r:id="rId11"/>
    <p:sldId id="303" r:id="rId12"/>
    <p:sldId id="304" r:id="rId13"/>
    <p:sldId id="261" r:id="rId14"/>
    <p:sldId id="260" r:id="rId15"/>
    <p:sldId id="259" r:id="rId16"/>
    <p:sldId id="257" r:id="rId17"/>
    <p:sldId id="270" r:id="rId18"/>
    <p:sldId id="271" r:id="rId19"/>
    <p:sldId id="299" r:id="rId20"/>
    <p:sldId id="300" r:id="rId21"/>
    <p:sldId id="301" r:id="rId22"/>
    <p:sldId id="302" r:id="rId23"/>
    <p:sldId id="279" r:id="rId24"/>
    <p:sldId id="288" r:id="rId25"/>
    <p:sldId id="289" r:id="rId26"/>
    <p:sldId id="290" r:id="rId27"/>
    <p:sldId id="291" r:id="rId28"/>
    <p:sldId id="292" r:id="rId29"/>
    <p:sldId id="293" r:id="rId30"/>
    <p:sldId id="294" r:id="rId31"/>
    <p:sldId id="295" r:id="rId32"/>
    <p:sldId id="296" r:id="rId33"/>
    <p:sldId id="297" r:id="rId34"/>
    <p:sldId id="298" r:id="rId35"/>
    <p:sldId id="287" r:id="rId36"/>
    <p:sldId id="305" r:id="rId37"/>
    <p:sldId id="275" r:id="rId38"/>
    <p:sldId id="27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38" autoAdjust="0"/>
    <p:restoredTop sz="97990" autoAdjust="0"/>
  </p:normalViewPr>
  <p:slideViewPr>
    <p:cSldViewPr>
      <p:cViewPr varScale="1">
        <p:scale>
          <a:sx n="77" d="100"/>
          <a:sy n="77" d="100"/>
        </p:scale>
        <p:origin x="-123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D8280-7071-44CA-BAD9-5FC5D56F1C1F}" type="doc">
      <dgm:prSet loTypeId="urn:microsoft.com/office/officeart/2005/8/layout/hProcess9" loCatId="process" qsTypeId="urn:microsoft.com/office/officeart/2005/8/quickstyle/3d1" qsCatId="3D" csTypeId="urn:microsoft.com/office/officeart/2005/8/colors/accent0_1" csCatId="mainScheme" phldr="1"/>
      <dgm:spPr/>
    </dgm:pt>
    <dgm:pt modelId="{39048BE6-232F-45BF-914C-FA391941049A}">
      <dgm:prSet phldrT="[Text]"/>
      <dgm:spPr/>
      <dgm:t>
        <a:bodyPr/>
        <a:lstStyle/>
        <a:p>
          <a:r>
            <a:rPr lang="en-IN" dirty="0">
              <a:latin typeface="Comic Sans MS" pitchFamily="66" charset="0"/>
            </a:rPr>
            <a:t>Detection</a:t>
          </a:r>
        </a:p>
      </dgm:t>
    </dgm:pt>
    <dgm:pt modelId="{043CEE0A-BD82-4DCC-9B22-41DA5BC7E4A4}" type="parTrans" cxnId="{882CFBC2-5225-491C-BF68-DDEB9E84BD10}">
      <dgm:prSet/>
      <dgm:spPr/>
      <dgm:t>
        <a:bodyPr/>
        <a:lstStyle/>
        <a:p>
          <a:endParaRPr lang="en-IN"/>
        </a:p>
      </dgm:t>
    </dgm:pt>
    <dgm:pt modelId="{D29FE934-07E8-4E8F-A265-535F0B93E7C6}" type="sibTrans" cxnId="{882CFBC2-5225-491C-BF68-DDEB9E84BD10}">
      <dgm:prSet/>
      <dgm:spPr/>
      <dgm:t>
        <a:bodyPr/>
        <a:lstStyle/>
        <a:p>
          <a:endParaRPr lang="en-IN"/>
        </a:p>
      </dgm:t>
    </dgm:pt>
    <dgm:pt modelId="{45EEEAC4-D1FB-4975-8C59-9262665C6A8C}">
      <dgm:prSet phldrT="[Text]"/>
      <dgm:spPr/>
      <dgm:t>
        <a:bodyPr/>
        <a:lstStyle/>
        <a:p>
          <a:r>
            <a:rPr lang="en-IN" dirty="0">
              <a:latin typeface="Comic Sans MS" pitchFamily="66" charset="0"/>
            </a:rPr>
            <a:t>Training</a:t>
          </a:r>
        </a:p>
      </dgm:t>
    </dgm:pt>
    <dgm:pt modelId="{61E21D90-DCD0-4723-8FBC-64290030CF04}" type="parTrans" cxnId="{DEFBCEED-DC29-4979-9342-6AC536179A33}">
      <dgm:prSet/>
      <dgm:spPr/>
      <dgm:t>
        <a:bodyPr/>
        <a:lstStyle/>
        <a:p>
          <a:endParaRPr lang="en-IN"/>
        </a:p>
      </dgm:t>
    </dgm:pt>
    <dgm:pt modelId="{371456EA-9B98-4472-8271-85AD5601F11D}" type="sibTrans" cxnId="{DEFBCEED-DC29-4979-9342-6AC536179A33}">
      <dgm:prSet/>
      <dgm:spPr/>
      <dgm:t>
        <a:bodyPr/>
        <a:lstStyle/>
        <a:p>
          <a:endParaRPr lang="en-IN"/>
        </a:p>
      </dgm:t>
    </dgm:pt>
    <dgm:pt modelId="{6A984A29-6FBA-43C6-9AB4-C8EB8964552E}">
      <dgm:prSet phldrT="[Text]" custT="1"/>
      <dgm:spPr/>
      <dgm:t>
        <a:bodyPr/>
        <a:lstStyle/>
        <a:p>
          <a:r>
            <a:rPr lang="en-IN" sz="2000" dirty="0">
              <a:latin typeface="Comic Sans MS" pitchFamily="66" charset="0"/>
            </a:rPr>
            <a:t>Output</a:t>
          </a:r>
          <a:endParaRPr lang="en-IN" sz="2100" dirty="0">
            <a:latin typeface="Comic Sans MS" pitchFamily="66" charset="0"/>
          </a:endParaRPr>
        </a:p>
      </dgm:t>
    </dgm:pt>
    <dgm:pt modelId="{633660CA-8054-48B7-9033-F53640067699}" type="parTrans" cxnId="{BCF07C71-846A-4856-AF36-A320785D570F}">
      <dgm:prSet/>
      <dgm:spPr/>
      <dgm:t>
        <a:bodyPr/>
        <a:lstStyle/>
        <a:p>
          <a:endParaRPr lang="en-IN"/>
        </a:p>
      </dgm:t>
    </dgm:pt>
    <dgm:pt modelId="{5FB717BC-589F-4639-BEEA-E4C5384194D3}" type="sibTrans" cxnId="{BCF07C71-846A-4856-AF36-A320785D570F}">
      <dgm:prSet/>
      <dgm:spPr/>
      <dgm:t>
        <a:bodyPr/>
        <a:lstStyle/>
        <a:p>
          <a:endParaRPr lang="en-IN"/>
        </a:p>
      </dgm:t>
    </dgm:pt>
    <dgm:pt modelId="{7C911A75-6F28-45F2-9B64-BF65C528A021}" type="pres">
      <dgm:prSet presAssocID="{A38D8280-7071-44CA-BAD9-5FC5D56F1C1F}" presName="CompostProcess" presStyleCnt="0">
        <dgm:presLayoutVars>
          <dgm:dir/>
          <dgm:resizeHandles val="exact"/>
        </dgm:presLayoutVars>
      </dgm:prSet>
      <dgm:spPr/>
    </dgm:pt>
    <dgm:pt modelId="{BBB010E0-1D07-4FE1-B946-A6FF1F215D05}" type="pres">
      <dgm:prSet presAssocID="{A38D8280-7071-44CA-BAD9-5FC5D56F1C1F}" presName="arrow" presStyleLbl="bgShp" presStyleIdx="0" presStyleCnt="1"/>
      <dgm:spPr/>
    </dgm:pt>
    <dgm:pt modelId="{899D39BA-A48D-48BD-BC72-546683EB73AE}" type="pres">
      <dgm:prSet presAssocID="{A38D8280-7071-44CA-BAD9-5FC5D56F1C1F}" presName="linearProcess" presStyleCnt="0"/>
      <dgm:spPr/>
    </dgm:pt>
    <dgm:pt modelId="{A7E85976-EF20-4A80-9A3F-700C0E10E125}" type="pres">
      <dgm:prSet presAssocID="{39048BE6-232F-45BF-914C-FA391941049A}" presName="textNode" presStyleLbl="node1" presStyleIdx="0" presStyleCnt="3">
        <dgm:presLayoutVars>
          <dgm:bulletEnabled val="1"/>
        </dgm:presLayoutVars>
      </dgm:prSet>
      <dgm:spPr/>
      <dgm:t>
        <a:bodyPr/>
        <a:lstStyle/>
        <a:p>
          <a:endParaRPr lang="en-IN"/>
        </a:p>
      </dgm:t>
    </dgm:pt>
    <dgm:pt modelId="{687DDC19-A643-4C71-B2FE-ADD4E5D39D5C}" type="pres">
      <dgm:prSet presAssocID="{D29FE934-07E8-4E8F-A265-535F0B93E7C6}" presName="sibTrans" presStyleCnt="0"/>
      <dgm:spPr/>
    </dgm:pt>
    <dgm:pt modelId="{C9FD433A-44F4-46DD-85B1-CC9AE2012367}" type="pres">
      <dgm:prSet presAssocID="{45EEEAC4-D1FB-4975-8C59-9262665C6A8C}" presName="textNode" presStyleLbl="node1" presStyleIdx="1" presStyleCnt="3">
        <dgm:presLayoutVars>
          <dgm:bulletEnabled val="1"/>
        </dgm:presLayoutVars>
      </dgm:prSet>
      <dgm:spPr/>
      <dgm:t>
        <a:bodyPr/>
        <a:lstStyle/>
        <a:p>
          <a:endParaRPr lang="en-IN"/>
        </a:p>
      </dgm:t>
    </dgm:pt>
    <dgm:pt modelId="{97276B08-9091-41DD-82D9-DDDA53F3E003}" type="pres">
      <dgm:prSet presAssocID="{371456EA-9B98-4472-8271-85AD5601F11D}" presName="sibTrans" presStyleCnt="0"/>
      <dgm:spPr/>
    </dgm:pt>
    <dgm:pt modelId="{42624259-A347-4905-9C18-8C74A1C0268D}" type="pres">
      <dgm:prSet presAssocID="{6A984A29-6FBA-43C6-9AB4-C8EB8964552E}" presName="textNode" presStyleLbl="node1" presStyleIdx="2" presStyleCnt="3">
        <dgm:presLayoutVars>
          <dgm:bulletEnabled val="1"/>
        </dgm:presLayoutVars>
      </dgm:prSet>
      <dgm:spPr/>
      <dgm:t>
        <a:bodyPr/>
        <a:lstStyle/>
        <a:p>
          <a:endParaRPr lang="en-IN"/>
        </a:p>
      </dgm:t>
    </dgm:pt>
  </dgm:ptLst>
  <dgm:cxnLst>
    <dgm:cxn modelId="{DEFBCEED-DC29-4979-9342-6AC536179A33}" srcId="{A38D8280-7071-44CA-BAD9-5FC5D56F1C1F}" destId="{45EEEAC4-D1FB-4975-8C59-9262665C6A8C}" srcOrd="1" destOrd="0" parTransId="{61E21D90-DCD0-4723-8FBC-64290030CF04}" sibTransId="{371456EA-9B98-4472-8271-85AD5601F11D}"/>
    <dgm:cxn modelId="{882CFBC2-5225-491C-BF68-DDEB9E84BD10}" srcId="{A38D8280-7071-44CA-BAD9-5FC5D56F1C1F}" destId="{39048BE6-232F-45BF-914C-FA391941049A}" srcOrd="0" destOrd="0" parTransId="{043CEE0A-BD82-4DCC-9B22-41DA5BC7E4A4}" sibTransId="{D29FE934-07E8-4E8F-A265-535F0B93E7C6}"/>
    <dgm:cxn modelId="{7C3ED5D9-0C71-4CCF-8E30-81D87E72DB9B}" type="presOf" srcId="{39048BE6-232F-45BF-914C-FA391941049A}" destId="{A7E85976-EF20-4A80-9A3F-700C0E10E125}" srcOrd="0" destOrd="0" presId="urn:microsoft.com/office/officeart/2005/8/layout/hProcess9"/>
    <dgm:cxn modelId="{1383EEFA-1F35-4D27-BB3F-DFD3BD9F81B2}" type="presOf" srcId="{45EEEAC4-D1FB-4975-8C59-9262665C6A8C}" destId="{C9FD433A-44F4-46DD-85B1-CC9AE2012367}" srcOrd="0" destOrd="0" presId="urn:microsoft.com/office/officeart/2005/8/layout/hProcess9"/>
    <dgm:cxn modelId="{14393108-7F9D-46D7-BB0E-EBA7EA0FA11F}" type="presOf" srcId="{A38D8280-7071-44CA-BAD9-5FC5D56F1C1F}" destId="{7C911A75-6F28-45F2-9B64-BF65C528A021}" srcOrd="0" destOrd="0" presId="urn:microsoft.com/office/officeart/2005/8/layout/hProcess9"/>
    <dgm:cxn modelId="{F230725A-95D2-4090-A261-3940980145F2}" type="presOf" srcId="{6A984A29-6FBA-43C6-9AB4-C8EB8964552E}" destId="{42624259-A347-4905-9C18-8C74A1C0268D}" srcOrd="0" destOrd="0" presId="urn:microsoft.com/office/officeart/2005/8/layout/hProcess9"/>
    <dgm:cxn modelId="{BCF07C71-846A-4856-AF36-A320785D570F}" srcId="{A38D8280-7071-44CA-BAD9-5FC5D56F1C1F}" destId="{6A984A29-6FBA-43C6-9AB4-C8EB8964552E}" srcOrd="2" destOrd="0" parTransId="{633660CA-8054-48B7-9033-F53640067699}" sibTransId="{5FB717BC-589F-4639-BEEA-E4C5384194D3}"/>
    <dgm:cxn modelId="{2250C60E-81EA-4E82-BECC-635A5457C943}" type="presParOf" srcId="{7C911A75-6F28-45F2-9B64-BF65C528A021}" destId="{BBB010E0-1D07-4FE1-B946-A6FF1F215D05}" srcOrd="0" destOrd="0" presId="urn:microsoft.com/office/officeart/2005/8/layout/hProcess9"/>
    <dgm:cxn modelId="{30F560D1-2EB7-451F-AE14-794C8A19A409}" type="presParOf" srcId="{7C911A75-6F28-45F2-9B64-BF65C528A021}" destId="{899D39BA-A48D-48BD-BC72-546683EB73AE}" srcOrd="1" destOrd="0" presId="urn:microsoft.com/office/officeart/2005/8/layout/hProcess9"/>
    <dgm:cxn modelId="{9BF228F4-CE83-42D3-8B7F-BA36AA846D96}" type="presParOf" srcId="{899D39BA-A48D-48BD-BC72-546683EB73AE}" destId="{A7E85976-EF20-4A80-9A3F-700C0E10E125}" srcOrd="0" destOrd="0" presId="urn:microsoft.com/office/officeart/2005/8/layout/hProcess9"/>
    <dgm:cxn modelId="{C97413B1-DFA4-4253-9FD7-2011404191CC}" type="presParOf" srcId="{899D39BA-A48D-48BD-BC72-546683EB73AE}" destId="{687DDC19-A643-4C71-B2FE-ADD4E5D39D5C}" srcOrd="1" destOrd="0" presId="urn:microsoft.com/office/officeart/2005/8/layout/hProcess9"/>
    <dgm:cxn modelId="{BAB17B86-18B2-4D9D-AC6B-42F602685995}" type="presParOf" srcId="{899D39BA-A48D-48BD-BC72-546683EB73AE}" destId="{C9FD433A-44F4-46DD-85B1-CC9AE2012367}" srcOrd="2" destOrd="0" presId="urn:microsoft.com/office/officeart/2005/8/layout/hProcess9"/>
    <dgm:cxn modelId="{19FFD482-3690-495C-A2D8-8B57CEB92D5B}" type="presParOf" srcId="{899D39BA-A48D-48BD-BC72-546683EB73AE}" destId="{97276B08-9091-41DD-82D9-DDDA53F3E003}" srcOrd="3" destOrd="0" presId="urn:microsoft.com/office/officeart/2005/8/layout/hProcess9"/>
    <dgm:cxn modelId="{1E56BF94-3CD1-466F-8801-27312FFAB7A6}" type="presParOf" srcId="{899D39BA-A48D-48BD-BC72-546683EB73AE}" destId="{42624259-A347-4905-9C18-8C74A1C0268D}" srcOrd="4" destOrd="0" presId="urn:microsoft.com/office/officeart/2005/8/layout/hProcess9"/>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10E0-1D07-4FE1-B946-A6FF1F215D05}">
      <dsp:nvSpPr>
        <dsp:cNvPr id="0" name=""/>
        <dsp:cNvSpPr/>
      </dsp:nvSpPr>
      <dsp:spPr>
        <a:xfrm>
          <a:off x="300037" y="0"/>
          <a:ext cx="3400425" cy="1193800"/>
        </a:xfrm>
        <a:prstGeom prst="rightArrow">
          <a:avLst/>
        </a:prstGeom>
        <a:gradFill rotWithShape="0">
          <a:gsLst>
            <a:gs pos="0">
              <a:schemeClr val="dk1">
                <a:tint val="40000"/>
                <a:hueOff val="0"/>
                <a:satOff val="0"/>
                <a:lumOff val="0"/>
                <a:alphaOff val="0"/>
                <a:shade val="51000"/>
                <a:satMod val="130000"/>
              </a:schemeClr>
            </a:gs>
            <a:gs pos="80000">
              <a:schemeClr val="dk1">
                <a:tint val="40000"/>
                <a:hueOff val="0"/>
                <a:satOff val="0"/>
                <a:lumOff val="0"/>
                <a:alphaOff val="0"/>
                <a:shade val="93000"/>
                <a:satMod val="130000"/>
              </a:schemeClr>
            </a:gs>
            <a:gs pos="100000">
              <a:schemeClr val="dk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7E85976-EF20-4A80-9A3F-700C0E10E125}">
      <dsp:nvSpPr>
        <dsp:cNvPr id="0" name=""/>
        <dsp:cNvSpPr/>
      </dsp:nvSpPr>
      <dsp:spPr>
        <a:xfrm>
          <a:off x="4297"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Detection</a:t>
          </a:r>
        </a:p>
      </dsp:txBody>
      <dsp:txXfrm>
        <a:off x="27608" y="381451"/>
        <a:ext cx="1241038" cy="430898"/>
      </dsp:txXfrm>
    </dsp:sp>
    <dsp:sp modelId="{C9FD433A-44F4-46DD-85B1-CC9AE2012367}">
      <dsp:nvSpPr>
        <dsp:cNvPr id="0" name=""/>
        <dsp:cNvSpPr/>
      </dsp:nvSpPr>
      <dsp:spPr>
        <a:xfrm>
          <a:off x="1356419"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Training</a:t>
          </a:r>
        </a:p>
      </dsp:txBody>
      <dsp:txXfrm>
        <a:off x="1379730" y="381451"/>
        <a:ext cx="1241038" cy="430898"/>
      </dsp:txXfrm>
    </dsp:sp>
    <dsp:sp modelId="{42624259-A347-4905-9C18-8C74A1C0268D}">
      <dsp:nvSpPr>
        <dsp:cNvPr id="0" name=""/>
        <dsp:cNvSpPr/>
      </dsp:nvSpPr>
      <dsp:spPr>
        <a:xfrm>
          <a:off x="2708541"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omic Sans MS" pitchFamily="66" charset="0"/>
            </a:rPr>
            <a:t>Output</a:t>
          </a:r>
          <a:endParaRPr lang="en-IN" sz="2100" kern="1200" dirty="0">
            <a:latin typeface="Comic Sans MS" pitchFamily="66" charset="0"/>
          </a:endParaRPr>
        </a:p>
      </dsp:txBody>
      <dsp:txXfrm>
        <a:off x="2731852" y="381451"/>
        <a:ext cx="1241038" cy="4308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1500166" y="785794"/>
            <a:ext cx="6862785" cy="3046988"/>
          </a:xfrm>
          <a:prstGeom prst="rect">
            <a:avLst/>
          </a:prstGeom>
          <a:noFill/>
        </p:spPr>
        <p:txBody>
          <a:bodyPr wrap="square" rtlCol="0" anchor="ctr">
            <a:spAutoFit/>
          </a:bodyPr>
          <a:lstStyle/>
          <a:p>
            <a:pPr algn="ctr"/>
            <a:r>
              <a:rPr lang="en-US" sz="2800" dirty="0">
                <a:latin typeface="Bell MT" pitchFamily="18" charset="0"/>
                <a:cs typeface="Times New Roman" pitchFamily="18" charset="0"/>
              </a:rPr>
              <a:t>ANDHRA LOYOLA INSTITUTE OF ENGINEERING AND TECHNOLOGY</a:t>
            </a:r>
          </a:p>
          <a:p>
            <a:pPr algn="ctr"/>
            <a:endParaRPr lang="en-US" sz="3600" dirty="0" smtClean="0">
              <a:latin typeface="Monotype Corsiva" pitchFamily="66" charset="0"/>
              <a:cs typeface="Times New Roman" pitchFamily="18" charset="0"/>
            </a:endParaRPr>
          </a:p>
          <a:p>
            <a:pPr algn="ctr"/>
            <a:endParaRPr lang="en-US" sz="3600" dirty="0">
              <a:latin typeface="Monotype Corsiva" pitchFamily="66" charset="0"/>
              <a:cs typeface="Times New Roman" pitchFamily="18" charset="0"/>
            </a:endParaRPr>
          </a:p>
          <a:p>
            <a:pPr algn="ctr"/>
            <a:r>
              <a:rPr lang="en-US" sz="3600" dirty="0">
                <a:latin typeface="Monotype Corsiva" pitchFamily="66" charset="0"/>
                <a:cs typeface="Times New Roman" pitchFamily="18" charset="0"/>
              </a:rPr>
              <a:t>Music Recommendation Application</a:t>
            </a:r>
          </a:p>
          <a:p>
            <a:pPr algn="ctr"/>
            <a:r>
              <a:rPr lang="en-US" sz="2800" dirty="0">
                <a:latin typeface="Monotype Corsiva" pitchFamily="66" charset="0"/>
                <a:cs typeface="Times New Roman" pitchFamily="18" charset="0"/>
              </a:rPr>
              <a:t>Based on Facial Expressions</a:t>
            </a:r>
          </a:p>
        </p:txBody>
      </p:sp>
      <p:sp>
        <p:nvSpPr>
          <p:cNvPr id="15" name="TextBox 14"/>
          <p:cNvSpPr txBox="1"/>
          <p:nvPr/>
        </p:nvSpPr>
        <p:spPr>
          <a:xfrm>
            <a:off x="2143156" y="4500570"/>
            <a:ext cx="6858000" cy="2031325"/>
          </a:xfrm>
          <a:prstGeom prst="rect">
            <a:avLst/>
          </a:prstGeom>
          <a:noFill/>
        </p:spPr>
        <p:txBody>
          <a:bodyPr wrap="square" rtlCol="0">
            <a:spAutoFit/>
          </a:bodyPr>
          <a:lstStyle/>
          <a:p>
            <a:pPr algn="r"/>
            <a:r>
              <a:rPr lang="en-US" dirty="0">
                <a:latin typeface="Bodoni MT" pitchFamily="18" charset="0"/>
              </a:rPr>
              <a:t>Under the guidance of Ms MD ARSHA SULTHANA</a:t>
            </a:r>
          </a:p>
          <a:p>
            <a:pPr algn="r"/>
            <a:endParaRPr lang="en-US" dirty="0">
              <a:latin typeface="Bodoni MT" pitchFamily="18" charset="0"/>
            </a:endParaRPr>
          </a:p>
          <a:p>
            <a:pPr algn="r"/>
            <a:r>
              <a:rPr lang="en-US" dirty="0">
                <a:latin typeface="Bodoni MT" pitchFamily="18" charset="0"/>
              </a:rPr>
              <a:t> Batch  9</a:t>
            </a:r>
          </a:p>
          <a:p>
            <a:pPr algn="r"/>
            <a:endParaRPr lang="en-US" dirty="0">
              <a:latin typeface="Bodoni MT" pitchFamily="18" charset="0"/>
            </a:endParaRPr>
          </a:p>
          <a:p>
            <a:pPr algn="r"/>
            <a:r>
              <a:rPr lang="en-US" dirty="0" smtClean="0">
                <a:latin typeface="Bodoni MT" pitchFamily="18" charset="0"/>
              </a:rPr>
              <a:t>17HP1A0583              (Abdul </a:t>
            </a:r>
            <a:r>
              <a:rPr lang="en-US" dirty="0" err="1" smtClean="0">
                <a:latin typeface="Bodoni MT" pitchFamily="18" charset="0"/>
              </a:rPr>
              <a:t>Saherabegum</a:t>
            </a:r>
            <a:r>
              <a:rPr lang="en-US" dirty="0" smtClean="0">
                <a:latin typeface="Bodoni MT" pitchFamily="18" charset="0"/>
              </a:rPr>
              <a:t>)             </a:t>
            </a:r>
          </a:p>
          <a:p>
            <a:pPr algn="r"/>
            <a:r>
              <a:rPr lang="en-US" dirty="0" smtClean="0">
                <a:latin typeface="Bodoni MT" pitchFamily="18" charset="0"/>
              </a:rPr>
              <a:t>17HP1A0561                         (Akhila Umma)</a:t>
            </a:r>
            <a:endParaRPr lang="en-IN" dirty="0" smtClean="0">
              <a:latin typeface="Bodoni MT" pitchFamily="18" charset="0"/>
            </a:endParaRPr>
          </a:p>
          <a:p>
            <a:pPr algn="r"/>
            <a:r>
              <a:rPr lang="en-US" dirty="0" smtClean="0">
                <a:latin typeface="Bodoni MT" pitchFamily="18" charset="0"/>
              </a:rPr>
              <a:t>17HP1A0571 (Guthula Jayasri Sai Nikitha)</a:t>
            </a:r>
            <a:endParaRPr lang="en-IN" dirty="0">
              <a:latin typeface="Bodoni MT" pitchFamily="18" charset="0"/>
            </a:endParaRPr>
          </a:p>
        </p:txBody>
      </p:sp>
      <p:pic>
        <p:nvPicPr>
          <p:cNvPr id="2" name="Picture 1">
            <a:extLst>
              <a:ext uri="{FF2B5EF4-FFF2-40B4-BE49-F238E27FC236}">
                <a16:creationId xmlns="" xmlns:a16="http://schemas.microsoft.com/office/drawing/2014/main" id="{31C07DC2-F1DD-439A-AFDA-7AB23D13C450}"/>
              </a:ext>
            </a:extLst>
          </p:cNvPr>
          <p:cNvPicPr>
            <a:picLocks noChangeAspect="1"/>
          </p:cNvPicPr>
          <p:nvPr/>
        </p:nvPicPr>
        <p:blipFill>
          <a:blip r:embed="rId2"/>
          <a:stretch>
            <a:fillRect/>
          </a:stretch>
        </p:blipFill>
        <p:spPr>
          <a:xfrm>
            <a:off x="142844" y="214290"/>
            <a:ext cx="1214446" cy="1198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664632" y="228600"/>
            <a:ext cx="421141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Data Set(happy)</a:t>
            </a:r>
          </a:p>
        </p:txBody>
      </p:sp>
      <p:pic>
        <p:nvPicPr>
          <p:cNvPr id="3" name="Picture 2">
            <a:extLst>
              <a:ext uri="{FF2B5EF4-FFF2-40B4-BE49-F238E27FC236}">
                <a16:creationId xmlns="" xmlns:a16="http://schemas.microsoft.com/office/drawing/2014/main" id="{7782DF1D-BBB7-4824-BF8F-CC148939479B}"/>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1472" y="1142984"/>
            <a:ext cx="8162302"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C9527-8B09-4D7C-BD32-8E1AB53025F7}"/>
              </a:ext>
            </a:extLst>
          </p:cNvPr>
          <p:cNvSpPr>
            <a:spLocks noGrp="1"/>
          </p:cNvSpPr>
          <p:nvPr>
            <p:ph type="title"/>
          </p:nvPr>
        </p:nvSpPr>
        <p:spPr/>
        <p:txBody>
          <a:bodyPr/>
          <a:lstStyle/>
          <a:p>
            <a:r>
              <a:rPr lang="en-IN" dirty="0">
                <a:solidFill>
                  <a:schemeClr val="bg1"/>
                </a:solidFill>
                <a:latin typeface="Monotype Corsiva" panose="03010101010201010101" pitchFamily="66" charset="0"/>
              </a:rPr>
              <a:t>(sad)</a:t>
            </a:r>
          </a:p>
        </p:txBody>
      </p:sp>
      <p:pic>
        <p:nvPicPr>
          <p:cNvPr id="5" name="Content Placeholder 4">
            <a:extLst>
              <a:ext uri="{FF2B5EF4-FFF2-40B4-BE49-F238E27FC236}">
                <a16:creationId xmlns="" xmlns:a16="http://schemas.microsoft.com/office/drawing/2014/main" id="{9698B686-5C08-4EE3-B2BF-D9A978782B5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72728" y="1676400"/>
            <a:ext cx="8046156" cy="4525963"/>
          </a:xfrm>
        </p:spPr>
      </p:pic>
    </p:spTree>
    <p:extLst>
      <p:ext uri="{BB962C8B-B14F-4D97-AF65-F5344CB8AC3E}">
        <p14:creationId xmlns="" xmlns:p14="http://schemas.microsoft.com/office/powerpoint/2010/main" val="77996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482E72-18D1-4427-8230-2CDD8DF0C186}"/>
              </a:ext>
            </a:extLst>
          </p:cNvPr>
          <p:cNvSpPr>
            <a:spLocks noGrp="1"/>
          </p:cNvSpPr>
          <p:nvPr>
            <p:ph type="title"/>
          </p:nvPr>
        </p:nvSpPr>
        <p:spPr/>
        <p:txBody>
          <a:bodyPr/>
          <a:lstStyle/>
          <a:p>
            <a:r>
              <a:rPr lang="en-IN" dirty="0">
                <a:solidFill>
                  <a:schemeClr val="bg1"/>
                </a:solidFill>
                <a:latin typeface="Monotype Corsiva" panose="03010101010201010101" pitchFamily="66" charset="0"/>
              </a:rPr>
              <a:t>(angry)</a:t>
            </a:r>
          </a:p>
        </p:txBody>
      </p:sp>
      <p:pic>
        <p:nvPicPr>
          <p:cNvPr id="5" name="Content Placeholder 4">
            <a:extLst>
              <a:ext uri="{FF2B5EF4-FFF2-40B4-BE49-F238E27FC236}">
                <a16:creationId xmlns="" xmlns:a16="http://schemas.microsoft.com/office/drawing/2014/main" id="{DB53A606-7F39-422E-930B-1E2078EF71D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48922" y="1600200"/>
            <a:ext cx="8046156" cy="4525963"/>
          </a:xfrm>
        </p:spPr>
      </p:pic>
    </p:spTree>
    <p:extLst>
      <p:ext uri="{BB962C8B-B14F-4D97-AF65-F5344CB8AC3E}">
        <p14:creationId xmlns="" xmlns:p14="http://schemas.microsoft.com/office/powerpoint/2010/main" val="305226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5" name="TextBox 4"/>
          <p:cNvSpPr txBox="1"/>
          <p:nvPr/>
        </p:nvSpPr>
        <p:spPr>
          <a:xfrm>
            <a:off x="2346085" y="152400"/>
            <a:ext cx="4588115"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 case Diagram</a:t>
            </a:r>
          </a:p>
        </p:txBody>
      </p:sp>
      <p:pic>
        <p:nvPicPr>
          <p:cNvPr id="6" name="Picture 5" descr="uc.png"/>
          <p:cNvPicPr>
            <a:picLocks noChangeAspect="1"/>
          </p:cNvPicPr>
          <p:nvPr/>
        </p:nvPicPr>
        <p:blipFill>
          <a:blip r:embed="rId4"/>
          <a:srcRect l="8754" t="34375" r="35269" b="15625"/>
          <a:stretch>
            <a:fillRect/>
          </a:stretch>
        </p:blipFill>
        <p:spPr>
          <a:xfrm rot="5400000">
            <a:off x="2375376" y="439239"/>
            <a:ext cx="4769463" cy="6024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241875" y="143470"/>
            <a:ext cx="466025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Sequence Diagram</a:t>
            </a:r>
          </a:p>
        </p:txBody>
      </p:sp>
      <p:pic>
        <p:nvPicPr>
          <p:cNvPr id="5" name="Picture 4" descr="sequence-1.png"/>
          <p:cNvPicPr>
            <a:picLocks noChangeAspect="1"/>
          </p:cNvPicPr>
          <p:nvPr/>
        </p:nvPicPr>
        <p:blipFill>
          <a:blip r:embed="rId4"/>
          <a:srcRect l="14951" t="28124" r="6862" b="15625"/>
          <a:stretch>
            <a:fillRect/>
          </a:stretch>
        </p:blipFill>
        <p:spPr>
          <a:xfrm rot="5400000">
            <a:off x="1869810" y="1031570"/>
            <a:ext cx="5633020" cy="57150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700334" y="143470"/>
            <a:ext cx="374333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Class Diagram</a:t>
            </a:r>
          </a:p>
        </p:txBody>
      </p:sp>
      <p:pic>
        <p:nvPicPr>
          <p:cNvPr id="5" name="Picture 4" descr="class-diagram-1.png"/>
          <p:cNvPicPr>
            <a:picLocks noChangeAspect="1"/>
          </p:cNvPicPr>
          <p:nvPr/>
        </p:nvPicPr>
        <p:blipFill>
          <a:blip r:embed="rId4"/>
          <a:srcRect l="10907" t="15625" r="27083" b="6250"/>
          <a:stretch>
            <a:fillRect/>
          </a:stretch>
        </p:blipFill>
        <p:spPr>
          <a:xfrm rot="5400000">
            <a:off x="2484661" y="517763"/>
            <a:ext cx="4433902" cy="59891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318819" y="143470"/>
            <a:ext cx="450636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Activity Diagram</a:t>
            </a:r>
          </a:p>
        </p:txBody>
      </p:sp>
      <p:pic>
        <p:nvPicPr>
          <p:cNvPr id="5" name="Picture 4" descr="activity-1.png"/>
          <p:cNvPicPr>
            <a:picLocks noChangeAspect="1"/>
          </p:cNvPicPr>
          <p:nvPr/>
        </p:nvPicPr>
        <p:blipFill>
          <a:blip r:embed="rId4"/>
          <a:srcRect l="12255" t="25000" r="-2574" b="33333"/>
          <a:stretch>
            <a:fillRect/>
          </a:stretch>
        </p:blipFill>
        <p:spPr>
          <a:xfrm rot="5400000">
            <a:off x="1790394" y="2176156"/>
            <a:ext cx="5863274" cy="35004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087487" y="219670"/>
            <a:ext cx="52277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Component Diagram</a:t>
            </a:r>
          </a:p>
        </p:txBody>
      </p:sp>
      <p:pic>
        <p:nvPicPr>
          <p:cNvPr id="5" name="Picture 4" descr="component.png"/>
          <p:cNvPicPr>
            <a:picLocks noChangeAspect="1"/>
          </p:cNvPicPr>
          <p:nvPr/>
        </p:nvPicPr>
        <p:blipFill>
          <a:blip r:embed="rId4"/>
          <a:srcRect t="45833" r="39013"/>
          <a:stretch>
            <a:fillRect/>
          </a:stretch>
        </p:blipFill>
        <p:spPr>
          <a:xfrm>
            <a:off x="2362200" y="1571623"/>
            <a:ext cx="4572000" cy="38934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1854750" y="143470"/>
            <a:ext cx="543450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Deployment Diagram</a:t>
            </a:r>
          </a:p>
        </p:txBody>
      </p:sp>
      <p:pic>
        <p:nvPicPr>
          <p:cNvPr id="5" name="Picture 4" descr="deployment.PNG"/>
          <p:cNvPicPr>
            <a:picLocks noChangeAspect="1"/>
          </p:cNvPicPr>
          <p:nvPr/>
        </p:nvPicPr>
        <p:blipFill>
          <a:blip r:embed="rId4"/>
          <a:stretch>
            <a:fillRect/>
          </a:stretch>
        </p:blipFill>
        <p:spPr>
          <a:xfrm>
            <a:off x="2438400" y="1210056"/>
            <a:ext cx="4419600" cy="45811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7F16FA-3B1D-4D90-9B53-74EE71EBE949}"/>
              </a:ext>
            </a:extLst>
          </p:cNvPr>
          <p:cNvSpPr>
            <a:spLocks noGrp="1"/>
          </p:cNvSpPr>
          <p:nvPr>
            <p:ph type="title"/>
          </p:nvPr>
        </p:nvSpPr>
        <p:spPr/>
        <p:txBody>
          <a:bodyPr/>
          <a:lstStyle/>
          <a:p>
            <a:r>
              <a:rPr lang="en-IN" dirty="0">
                <a:solidFill>
                  <a:schemeClr val="bg1"/>
                </a:solidFill>
                <a:latin typeface="Monotype Corsiva" panose="03010101010201010101" pitchFamily="66" charset="0"/>
              </a:rPr>
              <a:t>User</a:t>
            </a:r>
            <a:r>
              <a:rPr lang="en-IN" dirty="0">
                <a:solidFill>
                  <a:schemeClr val="bg1"/>
                </a:solidFill>
              </a:rPr>
              <a:t> </a:t>
            </a:r>
            <a:r>
              <a:rPr lang="en-IN" dirty="0">
                <a:solidFill>
                  <a:schemeClr val="bg1"/>
                </a:solidFill>
                <a:latin typeface="Monotype Corsiva" panose="03010101010201010101" pitchFamily="66" charset="0"/>
              </a:rPr>
              <a:t>Interface</a:t>
            </a:r>
          </a:p>
        </p:txBody>
      </p:sp>
      <p:pic>
        <p:nvPicPr>
          <p:cNvPr id="13" name="Content Placeholder 12">
            <a:extLst>
              <a:ext uri="{FF2B5EF4-FFF2-40B4-BE49-F238E27FC236}">
                <a16:creationId xmlns="" xmlns:a16="http://schemas.microsoft.com/office/drawing/2014/main" id="{17FBC4C5-9B36-4899-A634-364C8D72DB49}"/>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65478" y="1497014"/>
            <a:ext cx="8473722" cy="4827586"/>
          </a:xfrm>
        </p:spPr>
      </p:pic>
    </p:spTree>
    <p:extLst>
      <p:ext uri="{BB962C8B-B14F-4D97-AF65-F5344CB8AC3E}">
        <p14:creationId xmlns="" xmlns:p14="http://schemas.microsoft.com/office/powerpoint/2010/main" val="9216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200400" y="1302603"/>
            <a:ext cx="2970685" cy="830997"/>
          </a:xfrm>
          <a:prstGeom prst="rect">
            <a:avLst/>
          </a:prstGeom>
          <a:noFill/>
        </p:spPr>
        <p:txBody>
          <a:bodyPr wrap="none" rtlCol="0">
            <a:spAutoFit/>
          </a:bodyPr>
          <a:lstStyle/>
          <a:p>
            <a:r>
              <a:rPr lang="en-IN" sz="4800" dirty="0">
                <a:solidFill>
                  <a:schemeClr val="bg1"/>
                </a:solidFill>
                <a:latin typeface="Monotype Corsiva" pitchFamily="66" charset="0"/>
                <a:cs typeface="Times New Roman" pitchFamily="18" charset="0"/>
              </a:rPr>
              <a:t>Introduction</a:t>
            </a:r>
            <a:endParaRPr lang="en-IN" dirty="0">
              <a:solidFill>
                <a:schemeClr val="bg1"/>
              </a:solidFill>
              <a:latin typeface="Monotype Corsiva" pitchFamily="66" charset="0"/>
              <a:cs typeface="Times New Roman" pitchFamily="18" charset="0"/>
            </a:endParaRPr>
          </a:p>
        </p:txBody>
      </p:sp>
      <p:sp>
        <p:nvSpPr>
          <p:cNvPr id="5" name="TextBox 4"/>
          <p:cNvSpPr txBox="1"/>
          <p:nvPr/>
        </p:nvSpPr>
        <p:spPr>
          <a:xfrm>
            <a:off x="1828800" y="2288500"/>
            <a:ext cx="5711291" cy="2893100"/>
          </a:xfrm>
          <a:prstGeom prst="rect">
            <a:avLst/>
          </a:prstGeom>
          <a:noFill/>
        </p:spPr>
        <p:txBody>
          <a:bodyPr wrap="square" rtlCol="0">
            <a:spAutoFit/>
          </a:bodyPr>
          <a:lstStyle/>
          <a:p>
            <a:pPr algn="ctr"/>
            <a:r>
              <a:rPr lang="en-US" sz="1400" dirty="0">
                <a:solidFill>
                  <a:schemeClr val="bg1"/>
                </a:solidFill>
                <a:latin typeface="Times New Roman" pitchFamily="18" charset="0"/>
                <a:cs typeface="Times New Roman" pitchFamily="18" charset="0"/>
              </a:rPr>
              <a:t>Music is the form of art, which is known to have a greater connection with a person’s emotion. It has got a unique ability to lift up one’s mood.</a:t>
            </a:r>
          </a:p>
          <a:p>
            <a:pPr algn="ctr"/>
            <a:r>
              <a:rPr lang="en-US" sz="1400" dirty="0">
                <a:solidFill>
                  <a:schemeClr val="bg1"/>
                </a:solidFill>
                <a:latin typeface="Times New Roman" pitchFamily="18" charset="0"/>
                <a:cs typeface="Times New Roman" pitchFamily="18" charset="0"/>
              </a:rPr>
              <a:t>Our project focuses on building an efficient music recommendation system </a:t>
            </a:r>
          </a:p>
          <a:p>
            <a:pPr algn="ctr"/>
            <a:r>
              <a:rPr lang="en-US" sz="1400" dirty="0">
                <a:solidFill>
                  <a:schemeClr val="bg1"/>
                </a:solidFill>
                <a:latin typeface="Times New Roman" pitchFamily="18" charset="0"/>
                <a:cs typeface="Times New Roman" pitchFamily="18" charset="0"/>
              </a:rPr>
              <a:t>which determines the emotion of user using Facial Recognition techniques.</a:t>
            </a:r>
          </a:p>
          <a:p>
            <a:pPr algn="ctr"/>
            <a:r>
              <a:rPr lang="en-US" sz="1400" dirty="0">
                <a:solidFill>
                  <a:schemeClr val="bg1"/>
                </a:solidFill>
                <a:latin typeface="Times New Roman" pitchFamily="18" charset="0"/>
                <a:cs typeface="Times New Roman" pitchFamily="18" charset="0"/>
              </a:rPr>
              <a:t>It has widely attracted attention due to its enormous application value and market potential. Face recognition Technology is being implemented in various fields like security system, digital video processing, and many such technological advances. Moreover, on a larger dimension, this would render savage of time and labor invested in performing the process manually. We use Viola Jones algorithm for face recognition and Fisher Faces classifier for identifying facial expressions. The overall concept of the system is to recognize facial emotion, mood and recommend songs efficiently. </a:t>
            </a:r>
          </a:p>
          <a:p>
            <a:pPr algn="ctr"/>
            <a:r>
              <a:rPr lang="en-US" sz="1400" dirty="0">
                <a:solidFill>
                  <a:schemeClr val="bg1"/>
                </a:solidFill>
                <a:latin typeface="Times New Roman" pitchFamily="18" charset="0"/>
                <a:cs typeface="Times New Roman" pitchFamily="18" charset="0"/>
              </a:rPr>
              <a:t>The proposed system will be both time and cost efficient.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A5C63A-7D61-4547-BCB6-BE8D90076442}"/>
              </a:ext>
            </a:extLst>
          </p:cNvPr>
          <p:cNvSpPr>
            <a:spLocks noGrp="1"/>
          </p:cNvSpPr>
          <p:nvPr>
            <p:ph type="title"/>
          </p:nvPr>
        </p:nvSpPr>
        <p:spPr/>
        <p:txBody>
          <a:bodyPr/>
          <a:lstStyle/>
          <a:p>
            <a:r>
              <a:rPr lang="en-IN" dirty="0">
                <a:solidFill>
                  <a:schemeClr val="bg1"/>
                </a:solidFill>
                <a:latin typeface="Monotype Corsiva" panose="03010101010201010101" pitchFamily="66" charset="0"/>
              </a:rPr>
              <a:t>Login</a:t>
            </a:r>
            <a:r>
              <a:rPr lang="en-IN" dirty="0"/>
              <a:t> </a:t>
            </a:r>
            <a:r>
              <a:rPr lang="en-IN" dirty="0">
                <a:solidFill>
                  <a:schemeClr val="bg1"/>
                </a:solidFill>
                <a:latin typeface="Monotype Corsiva" panose="03010101010201010101" pitchFamily="66" charset="0"/>
              </a:rPr>
              <a:t>page</a:t>
            </a:r>
            <a:endParaRPr lang="en-IN" dirty="0"/>
          </a:p>
        </p:txBody>
      </p:sp>
      <p:pic>
        <p:nvPicPr>
          <p:cNvPr id="5" name="Content Placeholder 4">
            <a:extLst>
              <a:ext uri="{FF2B5EF4-FFF2-40B4-BE49-F238E27FC236}">
                <a16:creationId xmlns="" xmlns:a16="http://schemas.microsoft.com/office/drawing/2014/main" id="{C514EF30-B236-44F1-8B35-D10DF34B0D27}"/>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82739" y="1385555"/>
            <a:ext cx="8778522" cy="4827586"/>
          </a:xfrm>
        </p:spPr>
      </p:pic>
    </p:spTree>
    <p:extLst>
      <p:ext uri="{BB962C8B-B14F-4D97-AF65-F5344CB8AC3E}">
        <p14:creationId xmlns="" xmlns:p14="http://schemas.microsoft.com/office/powerpoint/2010/main" val="73755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2381E-7F48-4DF6-9DDE-40B3E633337C}"/>
              </a:ext>
            </a:extLst>
          </p:cNvPr>
          <p:cNvSpPr>
            <a:spLocks noGrp="1"/>
          </p:cNvSpPr>
          <p:nvPr>
            <p:ph type="title"/>
          </p:nvPr>
        </p:nvSpPr>
        <p:spPr/>
        <p:txBody>
          <a:bodyPr/>
          <a:lstStyle/>
          <a:p>
            <a:r>
              <a:rPr lang="en-IN" dirty="0">
                <a:solidFill>
                  <a:schemeClr val="bg1"/>
                </a:solidFill>
                <a:latin typeface="Monotype Corsiva" panose="03010101010201010101" pitchFamily="66" charset="0"/>
              </a:rPr>
              <a:t>Registration page</a:t>
            </a:r>
          </a:p>
        </p:txBody>
      </p:sp>
      <p:pic>
        <p:nvPicPr>
          <p:cNvPr id="5" name="Content Placeholder 4">
            <a:extLst>
              <a:ext uri="{FF2B5EF4-FFF2-40B4-BE49-F238E27FC236}">
                <a16:creationId xmlns="" xmlns:a16="http://schemas.microsoft.com/office/drawing/2014/main" id="{F03B18D7-4B07-4268-989F-5E6CC3D0A4FD}"/>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48922" y="1371600"/>
            <a:ext cx="8137878" cy="4800600"/>
          </a:xfrm>
        </p:spPr>
      </p:pic>
    </p:spTree>
    <p:extLst>
      <p:ext uri="{BB962C8B-B14F-4D97-AF65-F5344CB8AC3E}">
        <p14:creationId xmlns="" xmlns:p14="http://schemas.microsoft.com/office/powerpoint/2010/main" val="2677620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BC21E-AE95-44AE-8B42-13FAB710D574}"/>
              </a:ext>
            </a:extLst>
          </p:cNvPr>
          <p:cNvSpPr>
            <a:spLocks noGrp="1"/>
          </p:cNvSpPr>
          <p:nvPr>
            <p:ph type="title"/>
          </p:nvPr>
        </p:nvSpPr>
        <p:spPr/>
        <p:txBody>
          <a:bodyPr/>
          <a:lstStyle/>
          <a:p>
            <a:r>
              <a:rPr lang="en-IN" dirty="0">
                <a:solidFill>
                  <a:schemeClr val="bg1"/>
                </a:solidFill>
                <a:latin typeface="Monotype Corsiva" panose="03010101010201010101" pitchFamily="66" charset="0"/>
              </a:rPr>
              <a:t>User Choice page</a:t>
            </a:r>
          </a:p>
        </p:txBody>
      </p:sp>
      <p:pic>
        <p:nvPicPr>
          <p:cNvPr id="9" name="Content Placeholder 8">
            <a:extLst>
              <a:ext uri="{FF2B5EF4-FFF2-40B4-BE49-F238E27FC236}">
                <a16:creationId xmlns="" xmlns:a16="http://schemas.microsoft.com/office/drawing/2014/main" id="{67E894DA-ADB1-47E5-9991-82CB28D3FDD6}"/>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48922" y="1447800"/>
            <a:ext cx="8229600" cy="4953000"/>
          </a:xfrm>
        </p:spPr>
      </p:pic>
    </p:spTree>
    <p:extLst>
      <p:ext uri="{BB962C8B-B14F-4D97-AF65-F5344CB8AC3E}">
        <p14:creationId xmlns="" xmlns:p14="http://schemas.microsoft.com/office/powerpoint/2010/main" val="2282788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048000" y="1981200"/>
            <a:ext cx="3272237" cy="3046988"/>
          </a:xfrm>
          <a:prstGeom prst="rect">
            <a:avLst/>
          </a:prstGeom>
          <a:noFill/>
        </p:spPr>
        <p:txBody>
          <a:bodyPr wrap="square" rtlCol="0">
            <a:spAutoFit/>
          </a:bodyPr>
          <a:lstStyle/>
          <a:p>
            <a:pPr algn="ctr"/>
            <a:r>
              <a:rPr lang="en-IN" sz="9600" dirty="0">
                <a:solidFill>
                  <a:schemeClr val="bg1"/>
                </a:solidFill>
                <a:latin typeface="Monotype Corsiva" pitchFamily="66" charset="0"/>
                <a:cs typeface="Times New Roman" pitchFamily="18" charset="0"/>
              </a:rPr>
              <a:t>Test Cases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appy_face.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happy_songs.png"/>
          <p:cNvPicPr>
            <a:picLocks noChangeAspect="1" noChangeArrowheads="1"/>
          </p:cNvPicPr>
          <p:nvPr/>
        </p:nvPicPr>
        <p:blipFill>
          <a:blip r:embed="rId2"/>
          <a:srcRect/>
          <a:stretch>
            <a:fillRect/>
          </a:stretch>
        </p:blipFill>
        <p:spPr bwMode="auto">
          <a:xfrm>
            <a:off x="92000" y="755993"/>
            <a:ext cx="8960000" cy="5040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WhatsApp Image 2021-07-01 at 8.49.43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6" name="TextBox 5"/>
          <p:cNvSpPr txBox="1"/>
          <p:nvPr/>
        </p:nvSpPr>
        <p:spPr>
          <a:xfrm>
            <a:off x="5715008" y="2143117"/>
            <a:ext cx="1832541"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Happy</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ad_face.png"/>
          <p:cNvPicPr>
            <a:picLocks noChangeAspect="1" noChangeArrowheads="1"/>
          </p:cNvPicPr>
          <p:nvPr/>
        </p:nvPicPr>
        <p:blipFill>
          <a:blip r:embed="rId2"/>
          <a:srcRect/>
          <a:stretch>
            <a:fillRect/>
          </a:stretch>
        </p:blipFill>
        <p:spPr bwMode="auto">
          <a:xfrm>
            <a:off x="92001" y="909000"/>
            <a:ext cx="8959999" cy="50400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ad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WhatsApp Image 2021-07-01 at 8.46.55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4" name="TextBox 3"/>
          <p:cNvSpPr txBox="1"/>
          <p:nvPr/>
        </p:nvSpPr>
        <p:spPr>
          <a:xfrm>
            <a:off x="5715008" y="2143117"/>
            <a:ext cx="1098365"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Sad</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351868" y="1210270"/>
            <a:ext cx="481093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Problem Statement</a:t>
            </a:r>
          </a:p>
        </p:txBody>
      </p:sp>
      <p:sp>
        <p:nvSpPr>
          <p:cNvPr id="5" name="TextBox 4"/>
          <p:cNvSpPr txBox="1"/>
          <p:nvPr/>
        </p:nvSpPr>
        <p:spPr>
          <a:xfrm>
            <a:off x="1714500" y="2490787"/>
            <a:ext cx="5829300" cy="2462213"/>
          </a:xfrm>
          <a:prstGeom prst="rect">
            <a:avLst/>
          </a:prstGeom>
          <a:noFill/>
        </p:spPr>
        <p:txBody>
          <a:bodyPr wrap="square" rtlCol="0">
            <a:spAutoFit/>
          </a:bodyPr>
          <a:lstStyle/>
          <a:p>
            <a:pPr algn="ctr"/>
            <a:r>
              <a:rPr lang="en-IN" sz="2200" dirty="0">
                <a:solidFill>
                  <a:schemeClr val="bg1"/>
                </a:solidFill>
                <a:latin typeface="Times New Roman" pitchFamily="18" charset="0"/>
                <a:cs typeface="Times New Roman" pitchFamily="18" charset="0"/>
              </a:rPr>
              <a:t>Our primary goal is to recommend music</a:t>
            </a:r>
          </a:p>
          <a:p>
            <a:pPr algn="ctr"/>
            <a:r>
              <a:rPr lang="en-IN" sz="2200" dirty="0">
                <a:solidFill>
                  <a:schemeClr val="bg1"/>
                </a:solidFill>
                <a:latin typeface="Times New Roman" pitchFamily="18" charset="0"/>
                <a:cs typeface="Times New Roman" pitchFamily="18" charset="0"/>
              </a:rPr>
              <a:t>by detecting the mood of a person.</a:t>
            </a:r>
          </a:p>
          <a:p>
            <a:pPr algn="ctr"/>
            <a:endParaRPr lang="en-IN" sz="2200" dirty="0">
              <a:solidFill>
                <a:schemeClr val="bg1"/>
              </a:solidFill>
              <a:latin typeface="Times New Roman" pitchFamily="18" charset="0"/>
              <a:cs typeface="Times New Roman" pitchFamily="18" charset="0"/>
            </a:endParaRPr>
          </a:p>
          <a:p>
            <a:pPr algn="ctr"/>
            <a:r>
              <a:rPr lang="en-IN" sz="2200" dirty="0">
                <a:solidFill>
                  <a:schemeClr val="bg1"/>
                </a:solidFill>
                <a:latin typeface="Times New Roman" pitchFamily="18" charset="0"/>
                <a:cs typeface="Times New Roman" pitchFamily="18" charset="0"/>
              </a:rPr>
              <a:t>As music holds the power to cheer up a person’s mood, Our project aims to recommend the best playlist which matches the mood of a person and ends with cheerful music.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ngry_face.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ngry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WhatsApp Image 2021-07-01 at 8.48.49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3" name="TextBox 2"/>
          <p:cNvSpPr txBox="1"/>
          <p:nvPr/>
        </p:nvSpPr>
        <p:spPr>
          <a:xfrm>
            <a:off x="5715008" y="2143117"/>
            <a:ext cx="1696286"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Angry</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neutral_face.png"/>
          <p:cNvPicPr>
            <a:picLocks noChangeAspect="1" noChangeArrowheads="1"/>
          </p:cNvPicPr>
          <p:nvPr/>
        </p:nvPicPr>
        <p:blipFill>
          <a:blip r:embed="rId2"/>
          <a:srcRect/>
          <a:stretch>
            <a:fillRect/>
          </a:stretch>
        </p:blipFill>
        <p:spPr bwMode="auto">
          <a:xfrm>
            <a:off x="92001" y="909000"/>
            <a:ext cx="8959999" cy="5040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neutral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4" name="Picture 3" descr="D:\WhatsApp Image 2021-07-01 at 8.43.52 PM.jpeg"/>
          <p:cNvPicPr>
            <a:picLocks noChangeAspect="1" noChangeArrowheads="1"/>
          </p:cNvPicPr>
          <p:nvPr/>
        </p:nvPicPr>
        <p:blipFill>
          <a:blip r:embed="rId4"/>
          <a:srcRect/>
          <a:stretch>
            <a:fillRect/>
          </a:stretch>
        </p:blipFill>
        <p:spPr bwMode="auto">
          <a:xfrm>
            <a:off x="85770" y="909000"/>
            <a:ext cx="8972461" cy="5040000"/>
          </a:xfrm>
          <a:prstGeom prst="rect">
            <a:avLst/>
          </a:prstGeom>
          <a:noFill/>
        </p:spPr>
      </p:pic>
      <p:sp>
        <p:nvSpPr>
          <p:cNvPr id="5" name="TextBox 4"/>
          <p:cNvSpPr txBox="1"/>
          <p:nvPr/>
        </p:nvSpPr>
        <p:spPr>
          <a:xfrm>
            <a:off x="6572269" y="3857629"/>
            <a:ext cx="2109861"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Neutral</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5" name="TextBox 4"/>
          <p:cNvSpPr txBox="1"/>
          <p:nvPr/>
        </p:nvSpPr>
        <p:spPr>
          <a:xfrm>
            <a:off x="3571868" y="1285860"/>
            <a:ext cx="2847242" cy="923324"/>
          </a:xfrm>
          <a:prstGeom prst="rect">
            <a:avLst/>
          </a:prstGeom>
          <a:noFill/>
        </p:spPr>
        <p:txBody>
          <a:bodyPr wrap="none" lIns="91434" tIns="45717" rIns="91434" bIns="45717" rtlCol="0">
            <a:spAutoFit/>
          </a:bodyPr>
          <a:lstStyle/>
          <a:p>
            <a:r>
              <a:rPr lang="en-IN" sz="5400" dirty="0" smtClean="0">
                <a:solidFill>
                  <a:schemeClr val="bg1"/>
                </a:solidFill>
                <a:latin typeface="Monotype Corsiva" pitchFamily="66" charset="0"/>
                <a:cs typeface="Times New Roman" pitchFamily="18" charset="0"/>
              </a:rPr>
              <a:t>Conclusion</a:t>
            </a:r>
            <a:endParaRPr lang="en-IN" dirty="0">
              <a:solidFill>
                <a:schemeClr val="bg1"/>
              </a:solidFill>
              <a:latin typeface="Monotype Corsiva" pitchFamily="66" charset="0"/>
              <a:cs typeface="Times New Roman" pitchFamily="18" charset="0"/>
            </a:endParaRPr>
          </a:p>
        </p:txBody>
      </p:sp>
      <p:sp>
        <p:nvSpPr>
          <p:cNvPr id="6" name="TextBox 5"/>
          <p:cNvSpPr txBox="1"/>
          <p:nvPr/>
        </p:nvSpPr>
        <p:spPr>
          <a:xfrm>
            <a:off x="1857357" y="2307449"/>
            <a:ext cx="5715039" cy="3693319"/>
          </a:xfrm>
          <a:prstGeom prst="rect">
            <a:avLst/>
          </a:prstGeom>
          <a:noFill/>
        </p:spPr>
        <p:txBody>
          <a:bodyPr wrap="square" rtlCol="0">
            <a:spAutoFit/>
          </a:bodyPr>
          <a:lstStyle/>
          <a:p>
            <a:pPr algn="ctr"/>
            <a:r>
              <a:rPr lang="en-US" dirty="0" smtClean="0">
                <a:solidFill>
                  <a:schemeClr val="bg1"/>
                </a:solidFill>
                <a:latin typeface="Bell MT" pitchFamily="18" charset="0"/>
              </a:rPr>
              <a:t>A simple system is proposed here for the music recommendation using face emotion recognition.  It suggests music by extracting different facial emotion of a person: Happy, anger, surprise, neutral.  There is a degree for further upgrades and enhancements. Progressively effective approaches to incorporate different highlights  and functionalities should,  in any case, be investigated due to the lopsided nature of each element set. It is additionally seen that to improve  the exactness of the arrangement framework the informational collection used  to construct the grouping model could be expanded further.</a:t>
            </a:r>
            <a:endParaRPr lang="en-IN" dirty="0" smtClean="0">
              <a:solidFill>
                <a:schemeClr val="bg1"/>
              </a:solidFill>
              <a:latin typeface="Bell MT" pitchFamily="18" charset="0"/>
            </a:endParaRPr>
          </a:p>
          <a:p>
            <a:endParaRPr lang="en-IN" dirty="0">
              <a:solidFill>
                <a:schemeClr val="bg1"/>
              </a:solidFill>
              <a:latin typeface="Bell MT"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5" name="Picture 4" descr="1618121736639.jpg"/>
          <p:cNvPicPr>
            <a:picLocks noChangeAspect="1"/>
          </p:cNvPicPr>
          <p:nvPr/>
        </p:nvPicPr>
        <p:blipFill>
          <a:blip r:embed="rId4"/>
          <a:stretch>
            <a:fillRect/>
          </a:stretch>
        </p:blipFill>
        <p:spPr>
          <a:xfrm>
            <a:off x="-1745474" y="-128285"/>
            <a:ext cx="12634949" cy="7114570"/>
          </a:xfrm>
          <a:prstGeom prst="rect">
            <a:avLst/>
          </a:prstGeom>
        </p:spPr>
      </p:pic>
      <p:sp>
        <p:nvSpPr>
          <p:cNvPr id="6" name="TextBox 5"/>
          <p:cNvSpPr txBox="1"/>
          <p:nvPr/>
        </p:nvSpPr>
        <p:spPr>
          <a:xfrm>
            <a:off x="2419809" y="2767281"/>
            <a:ext cx="4304383" cy="1323439"/>
          </a:xfrm>
          <a:prstGeom prst="rect">
            <a:avLst/>
          </a:prstGeom>
          <a:noFill/>
        </p:spPr>
        <p:txBody>
          <a:bodyPr wrap="none" rtlCol="0">
            <a:spAutoFit/>
          </a:bodyPr>
          <a:lstStyle/>
          <a:p>
            <a:r>
              <a:rPr lang="en-IN" sz="8000" dirty="0">
                <a:solidFill>
                  <a:schemeClr val="bg1"/>
                </a:solidFill>
                <a:latin typeface="Freestyle Script" pitchFamily="66" charset="0"/>
              </a:rPr>
              <a:t>Any Queries..?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5" name="Picture 4" descr="1618121736639.jpg"/>
          <p:cNvPicPr>
            <a:picLocks noChangeAspect="1"/>
          </p:cNvPicPr>
          <p:nvPr/>
        </p:nvPicPr>
        <p:blipFill>
          <a:blip r:embed="rId4"/>
          <a:stretch>
            <a:fillRect/>
          </a:stretch>
        </p:blipFill>
        <p:spPr>
          <a:xfrm>
            <a:off x="-1745474" y="-128285"/>
            <a:ext cx="12634949" cy="7114570"/>
          </a:xfrm>
          <a:prstGeom prst="rect">
            <a:avLst/>
          </a:prstGeom>
        </p:spPr>
      </p:pic>
      <p:sp>
        <p:nvSpPr>
          <p:cNvPr id="6" name="TextBox 5"/>
          <p:cNvSpPr txBox="1"/>
          <p:nvPr/>
        </p:nvSpPr>
        <p:spPr>
          <a:xfrm>
            <a:off x="2740409" y="2767281"/>
            <a:ext cx="3663182" cy="1323439"/>
          </a:xfrm>
          <a:prstGeom prst="rect">
            <a:avLst/>
          </a:prstGeom>
          <a:noFill/>
        </p:spPr>
        <p:txBody>
          <a:bodyPr wrap="none" rtlCol="0">
            <a:spAutoFit/>
          </a:bodyPr>
          <a:lstStyle/>
          <a:p>
            <a:r>
              <a:rPr lang="en-IN" sz="8000" dirty="0">
                <a:solidFill>
                  <a:schemeClr val="bg1"/>
                </a:solidFill>
                <a:latin typeface="Freestyle Script" pitchFamily="66"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438400" y="1362670"/>
            <a:ext cx="4519186"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Project Objectives</a:t>
            </a:r>
          </a:p>
        </p:txBody>
      </p:sp>
      <p:sp>
        <p:nvSpPr>
          <p:cNvPr id="5" name="TextBox 4"/>
          <p:cNvSpPr txBox="1"/>
          <p:nvPr/>
        </p:nvSpPr>
        <p:spPr>
          <a:xfrm>
            <a:off x="1676400" y="2644676"/>
            <a:ext cx="6019800" cy="2308324"/>
          </a:xfrm>
          <a:prstGeom prst="rect">
            <a:avLst/>
          </a:prstGeom>
          <a:noFill/>
        </p:spPr>
        <p:txBody>
          <a:bodyPr wrap="square" rtlCol="0">
            <a:spAutoFit/>
          </a:bodyPr>
          <a:lstStyle/>
          <a:p>
            <a:pPr algn="ctr"/>
            <a:r>
              <a:rPr lang="en-IN" sz="2400" dirty="0">
                <a:solidFill>
                  <a:schemeClr val="bg1"/>
                </a:solidFill>
                <a:latin typeface="Times New Roman" pitchFamily="18" charset="0"/>
                <a:cs typeface="Times New Roman" pitchFamily="18" charset="0"/>
              </a:rPr>
              <a:t>Everyone battle with emotions due to different reasons. Ultimately everyone want to be happy.</a:t>
            </a:r>
          </a:p>
          <a:p>
            <a:pPr algn="ctr"/>
            <a:endParaRPr lang="en-IN" sz="2400" dirty="0">
              <a:solidFill>
                <a:schemeClr val="bg1"/>
              </a:solidFill>
              <a:latin typeface="Times New Roman" pitchFamily="18" charset="0"/>
              <a:cs typeface="Times New Roman" pitchFamily="18" charset="0"/>
            </a:endParaRPr>
          </a:p>
          <a:p>
            <a:pPr algn="ctr"/>
            <a:r>
              <a:rPr lang="en-IN" sz="2400" dirty="0">
                <a:solidFill>
                  <a:schemeClr val="bg1"/>
                </a:solidFill>
                <a:latin typeface="Times New Roman" pitchFamily="18" charset="0"/>
                <a:cs typeface="Times New Roman" pitchFamily="18" charset="0"/>
              </a:rPr>
              <a:t> Creating an application which can make a person happier by detecting the mood of a person using facial recognition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793582" y="1210270"/>
            <a:ext cx="155683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Scope</a:t>
            </a:r>
          </a:p>
        </p:txBody>
      </p:sp>
      <p:sp>
        <p:nvSpPr>
          <p:cNvPr id="5" name="TextBox 4"/>
          <p:cNvSpPr txBox="1"/>
          <p:nvPr/>
        </p:nvSpPr>
        <p:spPr>
          <a:xfrm>
            <a:off x="1981200" y="2895600"/>
            <a:ext cx="5454476" cy="1200329"/>
          </a:xfrm>
          <a:prstGeom prst="rect">
            <a:avLst/>
          </a:prstGeom>
          <a:noFill/>
        </p:spPr>
        <p:txBody>
          <a:bodyPr wrap="square" rtlCol="0">
            <a:spAutoFit/>
          </a:bodyPr>
          <a:lstStyle/>
          <a:p>
            <a:pPr algn="ctr"/>
            <a:r>
              <a:rPr lang="en-IN" sz="2400" dirty="0">
                <a:solidFill>
                  <a:schemeClr val="bg1"/>
                </a:solidFill>
                <a:latin typeface="Times New Roman" pitchFamily="18" charset="0"/>
                <a:cs typeface="Times New Roman" pitchFamily="18" charset="0"/>
              </a:rPr>
              <a:t>People with Internet access and have interest in Music irrespective of age group, gender, ethnicity and occasion.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5" name="TextBox 4"/>
          <p:cNvSpPr txBox="1"/>
          <p:nvPr/>
        </p:nvSpPr>
        <p:spPr>
          <a:xfrm>
            <a:off x="1949621" y="2438400"/>
            <a:ext cx="5365579" cy="1508105"/>
          </a:xfrm>
          <a:prstGeom prst="rect">
            <a:avLst/>
          </a:prstGeom>
          <a:noFill/>
        </p:spPr>
        <p:txBody>
          <a:bodyPr wrap="square" rtlCol="0">
            <a:spAutoFit/>
          </a:bodyPr>
          <a:lstStyle/>
          <a:p>
            <a:pPr algn="ctr"/>
            <a:r>
              <a:rPr lang="en-IN" sz="2300" dirty="0">
                <a:solidFill>
                  <a:schemeClr val="bg1"/>
                </a:solidFill>
                <a:latin typeface="Times New Roman" pitchFamily="18" charset="0"/>
                <a:cs typeface="Times New Roman" pitchFamily="18" charset="0"/>
              </a:rPr>
              <a:t>Viola Jones Algorithm is an object detection framework proposed in 2001 by Paul Viola and Michael Jones. This algorithm is primarily used for Face Detection.</a:t>
            </a:r>
          </a:p>
        </p:txBody>
      </p:sp>
      <p:graphicFrame>
        <p:nvGraphicFramePr>
          <p:cNvPr id="9" name="Diagram 8"/>
          <p:cNvGraphicFramePr/>
          <p:nvPr/>
        </p:nvGraphicFramePr>
        <p:xfrm>
          <a:off x="2571750" y="4292600"/>
          <a:ext cx="4000500" cy="119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5" name="TextBox 4"/>
          <p:cNvSpPr txBox="1"/>
          <p:nvPr/>
        </p:nvSpPr>
        <p:spPr>
          <a:xfrm>
            <a:off x="1752600" y="2235637"/>
            <a:ext cx="6035589" cy="3631763"/>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Fisher face classifier is one of the most widely</a:t>
            </a:r>
          </a:p>
          <a:p>
            <a:r>
              <a:rPr lang="en-IN" sz="2300" dirty="0">
                <a:solidFill>
                  <a:schemeClr val="bg1"/>
                </a:solidFill>
                <a:latin typeface="Times New Roman" pitchFamily="18" charset="0"/>
                <a:cs typeface="Times New Roman" pitchFamily="18" charset="0"/>
              </a:rPr>
              <a:t>used face mood detection technique</a:t>
            </a:r>
          </a:p>
          <a:p>
            <a:r>
              <a:rPr lang="en-IN" sz="2300" dirty="0">
                <a:solidFill>
                  <a:schemeClr val="bg1"/>
                </a:solidFill>
                <a:latin typeface="Times New Roman" pitchFamily="18" charset="0"/>
                <a:cs typeface="Times New Roman" pitchFamily="18" charset="0"/>
              </a:rPr>
              <a:t>because of it’s effort to maximize the separation</a:t>
            </a:r>
          </a:p>
          <a:p>
            <a:r>
              <a:rPr lang="en-IN" sz="2300" dirty="0">
                <a:solidFill>
                  <a:schemeClr val="bg1"/>
                </a:solidFill>
                <a:latin typeface="Times New Roman" pitchFamily="18" charset="0"/>
                <a:cs typeface="Times New Roman" pitchFamily="18" charset="0"/>
              </a:rPr>
              <a:t>between classes in the training process.</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This classifier is based on Linear Discriminant Analysis, a supervised technique.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Recognizer will be trained with numerous samples.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6" name="TextBox 5"/>
          <p:cNvSpPr txBox="1"/>
          <p:nvPr/>
        </p:nvSpPr>
        <p:spPr>
          <a:xfrm>
            <a:off x="1752600" y="2584609"/>
            <a:ext cx="5970933" cy="2215991"/>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HTML will be used for creating web page with a user friendly interface.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PHP will be used for connecting database.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CSS will be used for styling the web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5" name="TextBox 4"/>
          <p:cNvSpPr txBox="1"/>
          <p:nvPr/>
        </p:nvSpPr>
        <p:spPr>
          <a:xfrm>
            <a:off x="2040698" y="219670"/>
            <a:ext cx="5062604"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System Architecture</a:t>
            </a:r>
          </a:p>
        </p:txBody>
      </p:sp>
      <p:sp>
        <p:nvSpPr>
          <p:cNvPr id="6" name="Rounded Rectangle 5"/>
          <p:cNvSpPr/>
          <p:nvPr/>
        </p:nvSpPr>
        <p:spPr>
          <a:xfrm>
            <a:off x="3366466" y="1514476"/>
            <a:ext cx="2725360" cy="357190"/>
          </a:xfrm>
          <a:prstGeom prst="roundRect">
            <a:avLst/>
          </a:prstGeom>
          <a:noFill/>
          <a:ln w="19050">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chemeClr val="bg1">
                    <a:lumMod val="95000"/>
                  </a:schemeClr>
                </a:solidFill>
                <a:latin typeface="Comic Sans MS" pitchFamily="66" charset="0"/>
              </a:rPr>
              <a:t>Browser</a:t>
            </a:r>
          </a:p>
        </p:txBody>
      </p:sp>
      <p:sp>
        <p:nvSpPr>
          <p:cNvPr id="7" name="Rounded Rectangle 6"/>
          <p:cNvSpPr/>
          <p:nvPr/>
        </p:nvSpPr>
        <p:spPr>
          <a:xfrm>
            <a:off x="2478849" y="1371600"/>
            <a:ext cx="4500594" cy="785818"/>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000" b="1" dirty="0">
                <a:solidFill>
                  <a:schemeClr val="bg1">
                    <a:lumMod val="65000"/>
                  </a:schemeClr>
                </a:solidFill>
                <a:latin typeface="Times New Roman" pitchFamily="18" charset="0"/>
                <a:cs typeface="Times New Roman" pitchFamily="18" charset="0"/>
              </a:rPr>
              <a:t>VIEW</a:t>
            </a:r>
            <a:endParaRPr lang="en-IN" b="1" dirty="0">
              <a:solidFill>
                <a:schemeClr val="bg1">
                  <a:lumMod val="65000"/>
                </a:schemeClr>
              </a:solidFill>
              <a:latin typeface="Times New Roman" pitchFamily="18" charset="0"/>
              <a:cs typeface="Times New Roman" pitchFamily="18" charset="0"/>
            </a:endParaRPr>
          </a:p>
        </p:txBody>
      </p:sp>
      <p:sp>
        <p:nvSpPr>
          <p:cNvPr id="8" name="Rounded Rectangle 7"/>
          <p:cNvSpPr/>
          <p:nvPr/>
        </p:nvSpPr>
        <p:spPr>
          <a:xfrm>
            <a:off x="2371692" y="2514608"/>
            <a:ext cx="4714908" cy="192882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Controller</a:t>
            </a:r>
            <a:endParaRPr lang="en-IN" dirty="0"/>
          </a:p>
        </p:txBody>
      </p:sp>
      <p:sp>
        <p:nvSpPr>
          <p:cNvPr id="9" name="Rounded Rectangle 8"/>
          <p:cNvSpPr/>
          <p:nvPr/>
        </p:nvSpPr>
        <p:spPr>
          <a:xfrm>
            <a:off x="2405026" y="4729186"/>
            <a:ext cx="4648240" cy="100013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Model</a:t>
            </a:r>
            <a:endParaRPr lang="en-IN" sz="1050" dirty="0"/>
          </a:p>
        </p:txBody>
      </p:sp>
      <p:sp>
        <p:nvSpPr>
          <p:cNvPr id="10" name="Rounded Rectangle 9"/>
          <p:cNvSpPr/>
          <p:nvPr/>
        </p:nvSpPr>
        <p:spPr>
          <a:xfrm>
            <a:off x="2886052" y="2871798"/>
            <a:ext cx="771524"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Login/</a:t>
            </a:r>
          </a:p>
          <a:p>
            <a:pPr algn="ctr"/>
            <a:r>
              <a:rPr lang="en-IN" sz="1000" b="1" dirty="0">
                <a:solidFill>
                  <a:schemeClr val="bg1">
                    <a:lumMod val="95000"/>
                  </a:schemeClr>
                </a:solidFill>
                <a:latin typeface="Comic Sans MS" pitchFamily="66" charset="0"/>
              </a:rPr>
              <a:t>Signup</a:t>
            </a:r>
            <a:endParaRPr lang="en-IN" sz="1000" dirty="0"/>
          </a:p>
        </p:txBody>
      </p:sp>
      <p:sp>
        <p:nvSpPr>
          <p:cNvPr id="13" name="Rounded Rectangle 12"/>
          <p:cNvSpPr/>
          <p:nvPr/>
        </p:nvSpPr>
        <p:spPr>
          <a:xfrm>
            <a:off x="2657444" y="3657616"/>
            <a:ext cx="1214446"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Authentication</a:t>
            </a:r>
            <a:endParaRPr lang="en-IN" sz="1000" dirty="0"/>
          </a:p>
        </p:txBody>
      </p:sp>
      <p:sp>
        <p:nvSpPr>
          <p:cNvPr id="14" name="Rounded Rectangle 13"/>
          <p:cNvSpPr/>
          <p:nvPr/>
        </p:nvSpPr>
        <p:spPr>
          <a:xfrm>
            <a:off x="4300518" y="2800360"/>
            <a:ext cx="914400"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Home Page</a:t>
            </a:r>
            <a:endParaRPr lang="en-IN" sz="1000" dirty="0"/>
          </a:p>
        </p:txBody>
      </p:sp>
      <p:sp>
        <p:nvSpPr>
          <p:cNvPr id="15" name="Rounded Rectangle 14"/>
          <p:cNvSpPr/>
          <p:nvPr/>
        </p:nvSpPr>
        <p:spPr>
          <a:xfrm>
            <a:off x="4157642" y="3729054"/>
            <a:ext cx="1357322" cy="214314"/>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Image Capture</a:t>
            </a:r>
            <a:endParaRPr lang="en-IN" sz="1000" dirty="0"/>
          </a:p>
        </p:txBody>
      </p:sp>
      <p:sp>
        <p:nvSpPr>
          <p:cNvPr id="16" name="Rounded Rectangle 15"/>
          <p:cNvSpPr/>
          <p:nvPr/>
        </p:nvSpPr>
        <p:spPr>
          <a:xfrm>
            <a:off x="5800716" y="2800360"/>
            <a:ext cx="107157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Playlist</a:t>
            </a:r>
          </a:p>
          <a:p>
            <a:pPr algn="ctr"/>
            <a:r>
              <a:rPr lang="en-IN" sz="1000" b="1" dirty="0">
                <a:solidFill>
                  <a:schemeClr val="bg1">
                    <a:lumMod val="95000"/>
                  </a:schemeClr>
                </a:solidFill>
                <a:latin typeface="Comic Sans MS" pitchFamily="66" charset="0"/>
              </a:rPr>
              <a:t>Recommender</a:t>
            </a:r>
            <a:endParaRPr lang="en-IN" sz="1000" dirty="0"/>
          </a:p>
        </p:txBody>
      </p:sp>
      <p:sp>
        <p:nvSpPr>
          <p:cNvPr id="17" name="Rounded Rectangle 16"/>
          <p:cNvSpPr/>
          <p:nvPr/>
        </p:nvSpPr>
        <p:spPr>
          <a:xfrm>
            <a:off x="5872154" y="3657616"/>
            <a:ext cx="985838"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Algorithm</a:t>
            </a:r>
            <a:endParaRPr lang="en-IN" sz="1000" dirty="0"/>
          </a:p>
        </p:txBody>
      </p:sp>
      <p:sp>
        <p:nvSpPr>
          <p:cNvPr id="18" name="Rounded Rectangle 17"/>
          <p:cNvSpPr/>
          <p:nvPr/>
        </p:nvSpPr>
        <p:spPr>
          <a:xfrm>
            <a:off x="3800452" y="4943500"/>
            <a:ext cx="178595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omic Sans MS" pitchFamily="66" charset="0"/>
              </a:rPr>
              <a:t>SQL Database</a:t>
            </a:r>
            <a:endParaRPr lang="en-IN" sz="1000" dirty="0"/>
          </a:p>
        </p:txBody>
      </p:sp>
      <p:cxnSp>
        <p:nvCxnSpPr>
          <p:cNvPr id="19" name="Straight Arrow Connector 18"/>
          <p:cNvCxnSpPr/>
          <p:nvPr/>
        </p:nvCxnSpPr>
        <p:spPr>
          <a:xfrm rot="16200000" flipH="1">
            <a:off x="5836436" y="3407583"/>
            <a:ext cx="500065" cy="1"/>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2979709" y="4335483"/>
            <a:ext cx="785818" cy="1588"/>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5550683" y="2335219"/>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3018209" y="3439728"/>
            <a:ext cx="428626" cy="7149"/>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hape 54"/>
          <p:cNvCxnSpPr>
            <a:stCxn id="13" idx="3"/>
            <a:endCxn id="14" idx="1"/>
          </p:cNvCxnSpPr>
          <p:nvPr/>
        </p:nvCxnSpPr>
        <p:spPr>
          <a:xfrm flipV="1">
            <a:off x="3871890" y="2943236"/>
            <a:ext cx="428628" cy="857256"/>
          </a:xfrm>
          <a:prstGeom prst="bentConnector3">
            <a:avLst>
              <a:gd name="adj1" fmla="val 50000"/>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4407675" y="3407583"/>
            <a:ext cx="64294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3014634" y="2371732"/>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3908403" y="2336013"/>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26"/>
          <p:cNvCxnSpPr>
            <a:stCxn id="17" idx="2"/>
            <a:endCxn id="18" idx="3"/>
          </p:cNvCxnSpPr>
          <p:nvPr/>
        </p:nvCxnSpPr>
        <p:spPr>
          <a:xfrm rot="5400000">
            <a:off x="5422094" y="4179115"/>
            <a:ext cx="1107289" cy="778671"/>
          </a:xfrm>
          <a:prstGeom prst="bentConnector2">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17" idx="1"/>
          </p:cNvCxnSpPr>
          <p:nvPr/>
        </p:nvCxnSpPr>
        <p:spPr>
          <a:xfrm>
            <a:off x="5514964" y="3836211"/>
            <a:ext cx="357190"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4799790" y="4442640"/>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15747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590</Words>
  <Application>Microsoft Office PowerPoint</Application>
  <PresentationFormat>On-screen Show (4:3)</PresentationFormat>
  <Paragraphs>85</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Slide 1</vt:lpstr>
      <vt:lpstr>Slide 2</vt:lpstr>
      <vt:lpstr>Slide 3</vt:lpstr>
      <vt:lpstr>Slide 4</vt:lpstr>
      <vt:lpstr>Slide 5</vt:lpstr>
      <vt:lpstr>Slide 6</vt:lpstr>
      <vt:lpstr>Slide 7</vt:lpstr>
      <vt:lpstr>Slide 8</vt:lpstr>
      <vt:lpstr>Slide 9</vt:lpstr>
      <vt:lpstr>Slide 10</vt:lpstr>
      <vt:lpstr>(sad)</vt:lpstr>
      <vt:lpstr>(angry)</vt:lpstr>
      <vt:lpstr>Slide 13</vt:lpstr>
      <vt:lpstr>Slide 14</vt:lpstr>
      <vt:lpstr>Slide 15</vt:lpstr>
      <vt:lpstr>Slide 16</vt:lpstr>
      <vt:lpstr>Slide 17</vt:lpstr>
      <vt:lpstr>Slide 18</vt:lpstr>
      <vt:lpstr>User Interface</vt:lpstr>
      <vt:lpstr>Login page</vt:lpstr>
      <vt:lpstr>Registration page</vt:lpstr>
      <vt:lpstr>User Choice page</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40</cp:revision>
  <dcterms:created xsi:type="dcterms:W3CDTF">2006-08-16T00:00:00Z</dcterms:created>
  <dcterms:modified xsi:type="dcterms:W3CDTF">2021-07-29T04:16:45Z</dcterms:modified>
</cp:coreProperties>
</file>